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7" r:id="rId2"/>
    <p:sldId id="271" r:id="rId3"/>
    <p:sldId id="272" r:id="rId4"/>
    <p:sldId id="273" r:id="rId5"/>
    <p:sldId id="274" r:id="rId6"/>
    <p:sldId id="275"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99"/>
    <p:restoredTop sz="94698"/>
  </p:normalViewPr>
  <p:slideViewPr>
    <p:cSldViewPr snapToGrid="0">
      <p:cViewPr varScale="1">
        <p:scale>
          <a:sx n="239" d="100"/>
          <a:sy n="239"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FF27B-557D-334F-8D5E-B327C5A298E9}" type="datetimeFigureOut">
              <a:rPr lang="en-AU" smtClean="0"/>
              <a:t>11/10/2024</a:t>
            </a:fld>
            <a:endParaRPr lang="en-AU"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5C736-FAD4-1E4D-89A5-433D4AA2963B}" type="slidenum">
              <a:rPr lang="en-AU" smtClean="0"/>
              <a:t>‹#›</a:t>
            </a:fld>
            <a:endParaRPr lang="en-AU" dirty="0"/>
          </a:p>
        </p:txBody>
      </p:sp>
    </p:spTree>
    <p:extLst>
      <p:ext uri="{BB962C8B-B14F-4D97-AF65-F5344CB8AC3E}">
        <p14:creationId xmlns:p14="http://schemas.microsoft.com/office/powerpoint/2010/main" val="11378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05C736-FAD4-1E4D-89A5-433D4AA2963B}" type="slidenum">
              <a:rPr lang="en-AU" smtClean="0"/>
              <a:t>1</a:t>
            </a:fld>
            <a:endParaRPr lang="en-AU" dirty="0"/>
          </a:p>
        </p:txBody>
      </p:sp>
    </p:spTree>
    <p:extLst>
      <p:ext uri="{BB962C8B-B14F-4D97-AF65-F5344CB8AC3E}">
        <p14:creationId xmlns:p14="http://schemas.microsoft.com/office/powerpoint/2010/main" val="322780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05C736-FAD4-1E4D-89A5-433D4AA2963B}" type="slidenum">
              <a:rPr lang="en-AU" smtClean="0"/>
              <a:t>4</a:t>
            </a:fld>
            <a:endParaRPr lang="en-AU" dirty="0"/>
          </a:p>
        </p:txBody>
      </p:sp>
    </p:spTree>
    <p:extLst>
      <p:ext uri="{BB962C8B-B14F-4D97-AF65-F5344CB8AC3E}">
        <p14:creationId xmlns:p14="http://schemas.microsoft.com/office/powerpoint/2010/main" val="334856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05C736-FAD4-1E4D-89A5-433D4AA2963B}" type="slidenum">
              <a:rPr lang="en-AU" smtClean="0"/>
              <a:t>5</a:t>
            </a:fld>
            <a:endParaRPr lang="en-AU" dirty="0"/>
          </a:p>
        </p:txBody>
      </p:sp>
    </p:spTree>
    <p:extLst>
      <p:ext uri="{BB962C8B-B14F-4D97-AF65-F5344CB8AC3E}">
        <p14:creationId xmlns:p14="http://schemas.microsoft.com/office/powerpoint/2010/main" val="162448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05C736-FAD4-1E4D-89A5-433D4AA2963B}" type="slidenum">
              <a:rPr lang="en-AU" smtClean="0"/>
              <a:t>6</a:t>
            </a:fld>
            <a:endParaRPr lang="en-AU" dirty="0"/>
          </a:p>
        </p:txBody>
      </p:sp>
    </p:spTree>
    <p:extLst>
      <p:ext uri="{BB962C8B-B14F-4D97-AF65-F5344CB8AC3E}">
        <p14:creationId xmlns:p14="http://schemas.microsoft.com/office/powerpoint/2010/main" val="349340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a:prstGeom prst="rect">
            <a:avLst/>
          </a:prstGeom>
        </p:spPr>
        <p:txBody>
          <a:bodyPr anchor="b">
            <a:normAutofit/>
          </a:bodyPr>
          <a:lstStyle>
            <a:lvl1pPr algn="ctr">
              <a:defRPr sz="2400" baseline="0">
                <a:latin typeface="Times New Roman" panose="02020603050405020304"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baseline="0">
                <a:latin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93368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7299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407995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79141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a:prstGeom prst="rect">
            <a:avLst/>
          </a:prstGeo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40353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36911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6646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86615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5287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a:prstGeom prst="rect">
            <a:avLst/>
          </a:prstGeo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112742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a:prstGeom prst="rect">
            <a:avLst/>
          </a:prstGeo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E6CF7E-C746-084D-BF17-6C523B0D2ACF}" type="datetimeFigureOut">
              <a:rPr lang="en-US" smtClean="0"/>
              <a:t>10/11/24</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18715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5450" y="606954"/>
            <a:ext cx="7886700" cy="36261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b="0" i="0">
                <a:solidFill>
                  <a:schemeClr val="tx1">
                    <a:tint val="82000"/>
                  </a:schemeClr>
                </a:solidFill>
                <a:latin typeface="Times New Roman" panose="02020603050405020304" pitchFamily="18" charset="0"/>
              </a:defRPr>
            </a:lvl1pPr>
          </a:lstStyle>
          <a:p>
            <a:fld id="{D4E6CF7E-C746-084D-BF17-6C523B0D2ACF}" type="datetimeFigureOut">
              <a:rPr lang="en-US" smtClean="0"/>
              <a:pPr/>
              <a:t>10/11/24</a:t>
            </a:fld>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b="0" i="0">
                <a:solidFill>
                  <a:schemeClr val="tx1">
                    <a:tint val="82000"/>
                  </a:schemeClr>
                </a:solidFill>
                <a:latin typeface="Times New Roman" panose="02020603050405020304" pitchFamily="18" charset="0"/>
              </a:defRPr>
            </a:lvl1pPr>
          </a:lstStyle>
          <a:p>
            <a:fld id="{32A23974-83D8-7045-B8FB-83D6C4E40E34}" type="slidenum">
              <a:rPr lang="en-US" smtClean="0"/>
              <a:pPr/>
              <a:t>‹#›</a:t>
            </a:fld>
            <a:endParaRPr lang="en-US" dirty="0"/>
          </a:p>
        </p:txBody>
      </p:sp>
    </p:spTree>
    <p:extLst>
      <p:ext uri="{BB962C8B-B14F-4D97-AF65-F5344CB8AC3E}">
        <p14:creationId xmlns:p14="http://schemas.microsoft.com/office/powerpoint/2010/main" val="144703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0" i="0" kern="1200">
          <a:solidFill>
            <a:schemeClr val="tx1"/>
          </a:solidFill>
          <a:latin typeface="Times New Roman" panose="020206030504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E145E-7437-5592-0FFF-32B24FCB537F}"/>
              </a:ext>
            </a:extLst>
          </p:cNvPr>
          <p:cNvSpPr txBox="1">
            <a:spLocks noChangeArrowheads="1"/>
          </p:cNvSpPr>
          <p:nvPr/>
        </p:nvSpPr>
        <p:spPr bwMode="auto">
          <a:xfrm>
            <a:off x="0" y="59996"/>
            <a:ext cx="9144000"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Times New Roman" panose="02020603050405020304" pitchFamily="18" charset="0"/>
                <a:ea typeface="+mn-ea"/>
                <a:cs typeface="+mn-cs"/>
              </a:rPr>
              <a:t>Luke 18:9-17</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lang="en-US" kern="0" dirty="0">
                <a:solidFill>
                  <a:schemeClr val="bg1"/>
                </a:solidFill>
                <a:latin typeface="Times New Roman" panose="02020603050405020304" pitchFamily="18" charset="0"/>
                <a:ea typeface="+mn-ea"/>
                <a:cs typeface="Times New Roman" panose="02020603050405020304" pitchFamily="18" charset="0"/>
              </a:rPr>
              <a:t>2 Slides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90271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36360AE9-4356-30FF-96CC-16A6408493FB}"/>
              </a:ext>
            </a:extLst>
          </p:cNvPr>
          <p:cNvSpPr txBox="1">
            <a:spLocks noChangeArrowheads="1"/>
          </p:cNvSpPr>
          <p:nvPr/>
        </p:nvSpPr>
        <p:spPr bwMode="auto">
          <a:xfrm>
            <a:off x="22444" y="0"/>
            <a:ext cx="9144000" cy="5349157"/>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9 </a:t>
            </a:r>
            <a:r>
              <a:rPr lang="en-AU" sz="2600" dirty="0">
                <a:solidFill>
                  <a:srgbClr val="FFFFFF"/>
                </a:solidFill>
                <a:effectLst/>
                <a:latin typeface="Times New Roman" panose="02020603050405020304" pitchFamily="18" charset="0"/>
                <a:ea typeface="Times New Roman" panose="02020603050405020304" pitchFamily="18" charset="0"/>
              </a:rPr>
              <a:t>He also told this parable to some who trusted in themselves that they were righteous, and treated others with contempt:  </a:t>
            </a:r>
            <a:r>
              <a:rPr lang="en-AU" sz="2600" b="1" baseline="30000" dirty="0">
                <a:solidFill>
                  <a:srgbClr val="FFFFFF"/>
                </a:solidFill>
                <a:effectLst/>
                <a:latin typeface="Times New Roman" panose="02020603050405020304" pitchFamily="18" charset="0"/>
                <a:ea typeface="Times New Roman" panose="02020603050405020304" pitchFamily="18" charset="0"/>
              </a:rPr>
              <a:t>10 </a:t>
            </a:r>
            <a:r>
              <a:rPr lang="en-AU" sz="2600" dirty="0">
                <a:solidFill>
                  <a:srgbClr val="FFFFFF"/>
                </a:solidFill>
                <a:effectLst/>
                <a:latin typeface="Times New Roman" panose="02020603050405020304" pitchFamily="18" charset="0"/>
                <a:ea typeface="Times New Roman" panose="02020603050405020304" pitchFamily="18" charset="0"/>
              </a:rPr>
              <a:t>“Two men went up into the temple to pray, one a Pharisee and the other a tax collector.  </a:t>
            </a:r>
            <a:r>
              <a:rPr lang="en-AU" sz="2600" b="1" baseline="30000" dirty="0">
                <a:solidFill>
                  <a:srgbClr val="FFFFFF"/>
                </a:solidFill>
                <a:effectLst/>
                <a:latin typeface="Times New Roman" panose="02020603050405020304" pitchFamily="18" charset="0"/>
                <a:ea typeface="Times New Roman" panose="02020603050405020304" pitchFamily="18" charset="0"/>
              </a:rPr>
              <a:t>11 </a:t>
            </a:r>
            <a:r>
              <a:rPr lang="en-AU" sz="2600" dirty="0">
                <a:solidFill>
                  <a:srgbClr val="FFFFFF"/>
                </a:solidFill>
                <a:effectLst/>
                <a:latin typeface="Times New Roman" panose="02020603050405020304" pitchFamily="18" charset="0"/>
                <a:ea typeface="Times New Roman" panose="02020603050405020304" pitchFamily="18" charset="0"/>
              </a:rPr>
              <a:t>The Pharisee, standing by himself, prayed thus:  ‘God, I thank you that I am not like other men, extortioners, unjust, adulterers, or even like this tax collector.  </a:t>
            </a:r>
            <a:r>
              <a:rPr lang="en-AU" sz="2600" b="1" baseline="30000" dirty="0">
                <a:solidFill>
                  <a:srgbClr val="FFFFFF"/>
                </a:solidFill>
                <a:effectLst/>
                <a:latin typeface="Times New Roman" panose="02020603050405020304" pitchFamily="18" charset="0"/>
                <a:ea typeface="Times New Roman" panose="02020603050405020304" pitchFamily="18" charset="0"/>
              </a:rPr>
              <a:t>12 </a:t>
            </a:r>
            <a:r>
              <a:rPr lang="en-AU" sz="2600" dirty="0">
                <a:solidFill>
                  <a:srgbClr val="FFFFFF"/>
                </a:solidFill>
                <a:effectLst/>
                <a:latin typeface="Times New Roman" panose="02020603050405020304" pitchFamily="18" charset="0"/>
                <a:ea typeface="Times New Roman" panose="02020603050405020304" pitchFamily="18" charset="0"/>
              </a:rPr>
              <a:t>I fast twice a week;  I give tithes of all that I get.’ </a:t>
            </a:r>
            <a:r>
              <a:rPr lang="en-AU" sz="2600" b="1" baseline="30000" dirty="0">
                <a:solidFill>
                  <a:srgbClr val="FFFFFF"/>
                </a:solidFill>
                <a:effectLst/>
                <a:latin typeface="Times New Roman" panose="02020603050405020304" pitchFamily="18" charset="0"/>
                <a:ea typeface="Times New Roman" panose="02020603050405020304" pitchFamily="18" charset="0"/>
              </a:rPr>
              <a:t>13 </a:t>
            </a:r>
            <a:r>
              <a:rPr lang="en-AU" sz="2600" dirty="0">
                <a:solidFill>
                  <a:srgbClr val="FFFFFF"/>
                </a:solidFill>
                <a:effectLst/>
                <a:latin typeface="Times New Roman" panose="02020603050405020304" pitchFamily="18" charset="0"/>
                <a:ea typeface="Times New Roman" panose="02020603050405020304" pitchFamily="18" charset="0"/>
              </a:rPr>
              <a:t>But the tax collector, standing far off, would not even lift up his eyes to heaven, but beat his breast, saying, ‘God, be merciful to me, a sinner!’ </a:t>
            </a:r>
            <a:r>
              <a:rPr lang="en-AU" sz="2600" b="1" baseline="30000" dirty="0">
                <a:solidFill>
                  <a:srgbClr val="FFFFFF"/>
                </a:solidFill>
                <a:effectLst/>
                <a:latin typeface="Times New Roman" panose="02020603050405020304" pitchFamily="18" charset="0"/>
                <a:ea typeface="Times New Roman" panose="02020603050405020304" pitchFamily="18" charset="0"/>
              </a:rPr>
              <a:t>14 </a:t>
            </a:r>
            <a:r>
              <a:rPr lang="en-AU" sz="2600" dirty="0">
                <a:solidFill>
                  <a:srgbClr val="FFFFFF"/>
                </a:solidFill>
                <a:effectLst/>
                <a:latin typeface="Times New Roman" panose="02020603050405020304" pitchFamily="18" charset="0"/>
                <a:ea typeface="Times New Roman" panose="02020603050405020304" pitchFamily="18" charset="0"/>
              </a:rPr>
              <a:t>I tell you, this man went down to his house justified, rather than the other.  For everyone who exalts himself will be humbled, but the one who humbles himself will be exalted.”</a:t>
            </a:r>
            <a:r>
              <a:rPr lang="en-AU" sz="2600" dirty="0">
                <a:effectLst/>
              </a:rPr>
              <a:t>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9362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36360AE9-4356-30FF-96CC-16A6408493FB}"/>
              </a:ext>
            </a:extLst>
          </p:cNvPr>
          <p:cNvSpPr txBox="1">
            <a:spLocks noChangeArrowheads="1"/>
          </p:cNvSpPr>
          <p:nvPr/>
        </p:nvSpPr>
        <p:spPr bwMode="auto">
          <a:xfrm>
            <a:off x="22444" y="0"/>
            <a:ext cx="9144000" cy="3384132"/>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15 </a:t>
            </a:r>
            <a:r>
              <a:rPr lang="en-AU" sz="2800" dirty="0">
                <a:solidFill>
                  <a:srgbClr val="FFFFFF"/>
                </a:solidFill>
                <a:effectLst/>
                <a:latin typeface="Times New Roman" panose="02020603050405020304" pitchFamily="18" charset="0"/>
                <a:ea typeface="Times New Roman" panose="02020603050405020304" pitchFamily="18" charset="0"/>
              </a:rPr>
              <a:t>Now they were bringing even infants to him that he might touch them.  And when the disciples saw it, they rebuked them.  </a:t>
            </a:r>
            <a:r>
              <a:rPr lang="en-AU" sz="2800" b="1" baseline="30000" dirty="0">
                <a:solidFill>
                  <a:srgbClr val="FFFFFF"/>
                </a:solidFill>
                <a:effectLst/>
                <a:latin typeface="Times New Roman" panose="02020603050405020304" pitchFamily="18" charset="0"/>
                <a:ea typeface="Times New Roman" panose="02020603050405020304" pitchFamily="18" charset="0"/>
              </a:rPr>
              <a:t>16 </a:t>
            </a:r>
            <a:r>
              <a:rPr lang="en-AU" sz="2800" dirty="0">
                <a:solidFill>
                  <a:srgbClr val="FFFFFF"/>
                </a:solidFill>
                <a:effectLst/>
                <a:latin typeface="Times New Roman" panose="02020603050405020304" pitchFamily="18" charset="0"/>
                <a:ea typeface="Times New Roman" panose="02020603050405020304" pitchFamily="18" charset="0"/>
              </a:rPr>
              <a:t>But Jesus called them to him, saying, “Let the children come to me, and do not hinder them, for to such belongs the kingdom of God.  </a:t>
            </a:r>
            <a:r>
              <a:rPr lang="en-AU" sz="2800" b="1" baseline="30000" dirty="0">
                <a:solidFill>
                  <a:srgbClr val="FFFFFF"/>
                </a:solidFill>
                <a:effectLst/>
                <a:latin typeface="Times New Roman" panose="02020603050405020304" pitchFamily="18" charset="0"/>
                <a:ea typeface="Times New Roman" panose="02020603050405020304" pitchFamily="18" charset="0"/>
              </a:rPr>
              <a:t>17 </a:t>
            </a:r>
            <a:r>
              <a:rPr lang="en-AU" sz="2800" dirty="0">
                <a:solidFill>
                  <a:srgbClr val="FFFFFF"/>
                </a:solidFill>
                <a:effectLst/>
                <a:latin typeface="Times New Roman" panose="02020603050405020304" pitchFamily="18" charset="0"/>
                <a:ea typeface="Times New Roman" panose="02020603050405020304" pitchFamily="18" charset="0"/>
              </a:rPr>
              <a:t>Truly, I say to you, whoever does not receive the kingdom of God like a child shall not enter it.”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4562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1CF460-1968-3E23-2B9E-975590B0EA72}"/>
              </a:ext>
            </a:extLst>
          </p:cNvPr>
          <p:cNvSpPr txBox="1"/>
          <p:nvPr/>
        </p:nvSpPr>
        <p:spPr>
          <a:xfrm>
            <a:off x="0" y="0"/>
            <a:ext cx="9144000" cy="461665"/>
          </a:xfrm>
          <a:prstGeom prst="rect">
            <a:avLst/>
          </a:prstGeom>
          <a:noFill/>
        </p:spPr>
        <p:txBody>
          <a:bodyPr wrap="square" rtlCol="0">
            <a:spAutoFit/>
          </a:bodyPr>
          <a:lstStyle/>
          <a:p>
            <a:pPr algn="ctr"/>
            <a:r>
              <a:rPr lang="en-AU" sz="2400" dirty="0">
                <a:solidFill>
                  <a:srgbClr val="FFFF00"/>
                </a:solidFill>
                <a:latin typeface="Times New Roman" panose="02020603050405020304" pitchFamily="18" charset="0"/>
                <a:cs typeface="Times New Roman" panose="02020603050405020304" pitchFamily="18" charset="0"/>
              </a:rPr>
              <a:t>The Kingdom,      and Humble,  Dependent Faith</a:t>
            </a:r>
          </a:p>
        </p:txBody>
      </p:sp>
      <p:sp>
        <p:nvSpPr>
          <p:cNvPr id="4" name="TextBox 3">
            <a:extLst>
              <a:ext uri="{FF2B5EF4-FFF2-40B4-BE49-F238E27FC236}">
                <a16:creationId xmlns:a16="http://schemas.microsoft.com/office/drawing/2014/main" id="{B8454716-C142-2DEC-EC14-D256A76DFB37}"/>
              </a:ext>
            </a:extLst>
          </p:cNvPr>
          <p:cNvSpPr txBox="1"/>
          <p:nvPr/>
        </p:nvSpPr>
        <p:spPr>
          <a:xfrm>
            <a:off x="1677409" y="1905557"/>
            <a:ext cx="4093606" cy="646331"/>
          </a:xfrm>
          <a:prstGeom prst="rect">
            <a:avLst/>
          </a:prstGeom>
          <a:solidFill>
            <a:schemeClr val="bg1"/>
          </a:solidFill>
        </p:spPr>
        <p:txBody>
          <a:bodyPr wrap="square" rtlCol="0">
            <a:spAutoFit/>
          </a:bodyPr>
          <a:lstStyle/>
          <a:p>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James 5:16</a:t>
            </a:r>
            <a:r>
              <a:rPr lang="en-AU" dirty="0">
                <a:latin typeface="Comic Sans MS" panose="030F0902030302020204" pitchFamily="66" charset="0"/>
                <a:ea typeface="Times New Roman" panose="02020603050405020304" pitchFamily="18" charset="0"/>
                <a:cs typeface="Times New Roman" panose="02020603050405020304" pitchFamily="18" charset="0"/>
              </a:rPr>
              <a:t>...  The Prayer of a righteous man is powerful and effective.</a:t>
            </a:r>
            <a:endParaRPr lang="en-AU" sz="16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208D8C4-A9F2-E4ED-B74C-07444A701976}"/>
              </a:ext>
            </a:extLst>
          </p:cNvPr>
          <p:cNvSpPr txBox="1"/>
          <p:nvPr/>
        </p:nvSpPr>
        <p:spPr>
          <a:xfrm>
            <a:off x="629785" y="859116"/>
            <a:ext cx="8514215" cy="646331"/>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Gospel is offensive because it is a message that I am a sinner in need of a Saviour</a:t>
            </a:r>
          </a:p>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“Sin is the Rejection of God”.  To deny the need of a saviour is to sin.</a:t>
            </a:r>
          </a:p>
        </p:txBody>
      </p:sp>
      <p:sp>
        <p:nvSpPr>
          <p:cNvPr id="18" name="TextBox 17">
            <a:extLst>
              <a:ext uri="{FF2B5EF4-FFF2-40B4-BE49-F238E27FC236}">
                <a16:creationId xmlns:a16="http://schemas.microsoft.com/office/drawing/2014/main" id="{E7A4191D-B8D5-13F3-4385-5E180FD7C82D}"/>
              </a:ext>
            </a:extLst>
          </p:cNvPr>
          <p:cNvSpPr txBox="1"/>
          <p:nvPr/>
        </p:nvSpPr>
        <p:spPr>
          <a:xfrm>
            <a:off x="0" y="498276"/>
            <a:ext cx="7363645" cy="400110"/>
          </a:xfrm>
          <a:prstGeom prst="rect">
            <a:avLst/>
          </a:prstGeom>
          <a:noFill/>
        </p:spPr>
        <p:txBody>
          <a:bodyPr wrap="square" rtlCol="0">
            <a:spAutoFit/>
          </a:bodyPr>
          <a:lstStyle/>
          <a:p>
            <a:r>
              <a:rPr lang="en-AU" sz="2000" dirty="0">
                <a:solidFill>
                  <a:srgbClr val="FFC000"/>
                </a:solidFill>
                <a:latin typeface="Times New Roman" panose="02020603050405020304" pitchFamily="18" charset="0"/>
                <a:cs typeface="Times New Roman" panose="02020603050405020304" pitchFamily="18" charset="0"/>
              </a:rPr>
              <a:t>Self-righteous attitude.</a:t>
            </a:r>
            <a:r>
              <a:rPr lang="en-AU" sz="2000" dirty="0">
                <a:solidFill>
                  <a:srgbClr val="FFFF00"/>
                </a:solidFill>
                <a:latin typeface="Times New Roman" panose="02020603050405020304" pitchFamily="18" charset="0"/>
                <a:cs typeface="Times New Roman" panose="02020603050405020304" pitchFamily="18" charset="0"/>
              </a:rPr>
              <a:t>    1.  A hindrance to Salvation (being saved)</a:t>
            </a:r>
          </a:p>
        </p:txBody>
      </p:sp>
      <p:sp>
        <p:nvSpPr>
          <p:cNvPr id="2" name="TextBox 1">
            <a:extLst>
              <a:ext uri="{FF2B5EF4-FFF2-40B4-BE49-F238E27FC236}">
                <a16:creationId xmlns:a16="http://schemas.microsoft.com/office/drawing/2014/main" id="{D95B7508-C98F-8E23-25D6-5B35AA6C96A7}"/>
              </a:ext>
            </a:extLst>
          </p:cNvPr>
          <p:cNvSpPr txBox="1"/>
          <p:nvPr/>
        </p:nvSpPr>
        <p:spPr>
          <a:xfrm>
            <a:off x="0" y="1505447"/>
            <a:ext cx="7363645"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2.  A hindrance to Prayer</a:t>
            </a:r>
          </a:p>
        </p:txBody>
      </p:sp>
      <p:sp>
        <p:nvSpPr>
          <p:cNvPr id="3" name="TextBox 2">
            <a:extLst>
              <a:ext uri="{FF2B5EF4-FFF2-40B4-BE49-F238E27FC236}">
                <a16:creationId xmlns:a16="http://schemas.microsoft.com/office/drawing/2014/main" id="{56E27724-85A8-D74B-B010-DB3F54B0B100}"/>
              </a:ext>
            </a:extLst>
          </p:cNvPr>
          <p:cNvSpPr txBox="1"/>
          <p:nvPr/>
        </p:nvSpPr>
        <p:spPr>
          <a:xfrm>
            <a:off x="5720446" y="1925877"/>
            <a:ext cx="3423554" cy="646331"/>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“righteous man” is the one who humbly confesses his sin.</a:t>
            </a:r>
          </a:p>
        </p:txBody>
      </p:sp>
      <p:sp>
        <p:nvSpPr>
          <p:cNvPr id="5" name="TextBox 4">
            <a:extLst>
              <a:ext uri="{FF2B5EF4-FFF2-40B4-BE49-F238E27FC236}">
                <a16:creationId xmlns:a16="http://schemas.microsoft.com/office/drawing/2014/main" id="{A81150C5-E0FC-4653-6B4C-F534D9C87D20}"/>
              </a:ext>
            </a:extLst>
          </p:cNvPr>
          <p:cNvSpPr txBox="1"/>
          <p:nvPr/>
        </p:nvSpPr>
        <p:spPr>
          <a:xfrm>
            <a:off x="6056" y="2795296"/>
            <a:ext cx="2028635"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The Pharisee</a:t>
            </a:r>
          </a:p>
        </p:txBody>
      </p:sp>
      <p:sp>
        <p:nvSpPr>
          <p:cNvPr id="8" name="TextBox 7">
            <a:extLst>
              <a:ext uri="{FF2B5EF4-FFF2-40B4-BE49-F238E27FC236}">
                <a16:creationId xmlns:a16="http://schemas.microsoft.com/office/drawing/2014/main" id="{19EA673E-B2D1-5D61-CC6F-2F16244AC816}"/>
              </a:ext>
            </a:extLst>
          </p:cNvPr>
          <p:cNvSpPr txBox="1"/>
          <p:nvPr/>
        </p:nvSpPr>
        <p:spPr>
          <a:xfrm>
            <a:off x="6057" y="4115424"/>
            <a:ext cx="2500974"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The Tax Collector</a:t>
            </a:r>
          </a:p>
        </p:txBody>
      </p:sp>
      <p:sp>
        <p:nvSpPr>
          <p:cNvPr id="10" name="TextBox 9">
            <a:extLst>
              <a:ext uri="{FF2B5EF4-FFF2-40B4-BE49-F238E27FC236}">
                <a16:creationId xmlns:a16="http://schemas.microsoft.com/office/drawing/2014/main" id="{160FF125-F816-7F7E-FEAC-0087262B4BAD}"/>
              </a:ext>
            </a:extLst>
          </p:cNvPr>
          <p:cNvSpPr txBox="1"/>
          <p:nvPr/>
        </p:nvSpPr>
        <p:spPr>
          <a:xfrm>
            <a:off x="1457284" y="2858444"/>
            <a:ext cx="7680660" cy="369332"/>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Devoutly committed to good morals and the keeping of God’s Law</a:t>
            </a:r>
          </a:p>
        </p:txBody>
      </p:sp>
      <p:sp>
        <p:nvSpPr>
          <p:cNvPr id="9" name="TextBox 8">
            <a:extLst>
              <a:ext uri="{FF2B5EF4-FFF2-40B4-BE49-F238E27FC236}">
                <a16:creationId xmlns:a16="http://schemas.microsoft.com/office/drawing/2014/main" id="{122EABEF-D8ED-3F59-A9FC-D2ED8F989CA6}"/>
              </a:ext>
            </a:extLst>
          </p:cNvPr>
          <p:cNvSpPr txBox="1"/>
          <p:nvPr/>
        </p:nvSpPr>
        <p:spPr>
          <a:xfrm>
            <a:off x="2100863" y="4115424"/>
            <a:ext cx="7037080" cy="369332"/>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 profession known for their greed and for working with the enemy.</a:t>
            </a:r>
          </a:p>
        </p:txBody>
      </p:sp>
      <p:sp>
        <p:nvSpPr>
          <p:cNvPr id="11" name="TextBox 10">
            <a:extLst>
              <a:ext uri="{FF2B5EF4-FFF2-40B4-BE49-F238E27FC236}">
                <a16:creationId xmlns:a16="http://schemas.microsoft.com/office/drawing/2014/main" id="{5CC74730-325D-6ECD-47A3-B11FB8C7AB37}"/>
              </a:ext>
            </a:extLst>
          </p:cNvPr>
          <p:cNvSpPr txBox="1"/>
          <p:nvPr/>
        </p:nvSpPr>
        <p:spPr>
          <a:xfrm>
            <a:off x="452647" y="3135170"/>
            <a:ext cx="7680660" cy="646331"/>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Prayed about himself.  “I am wonderful and righteous”. </a:t>
            </a:r>
          </a:p>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Saw sin in others, but not in himself.</a:t>
            </a:r>
          </a:p>
        </p:txBody>
      </p:sp>
    </p:spTree>
    <p:extLst>
      <p:ext uri="{BB962C8B-B14F-4D97-AF65-F5344CB8AC3E}">
        <p14:creationId xmlns:p14="http://schemas.microsoft.com/office/powerpoint/2010/main" val="33071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uiExpand="1" build="p"/>
      <p:bldP spid="18" grpId="0"/>
      <p:bldP spid="2" grpId="0"/>
      <p:bldP spid="3" grpId="0" uiExpand="1" build="p"/>
      <p:bldP spid="5" grpId="0"/>
      <p:bldP spid="8" grpId="0"/>
      <p:bldP spid="10" grpId="0" uiExpand="1" build="p"/>
      <p:bldP spid="9" grpId="0" uiExpand="1" build="p"/>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D487F5-E839-B592-8C4B-A450D83B0306}"/>
              </a:ext>
            </a:extLst>
          </p:cNvPr>
          <p:cNvPicPr>
            <a:picLocks noChangeAspect="1"/>
          </p:cNvPicPr>
          <p:nvPr/>
        </p:nvPicPr>
        <p:blipFill>
          <a:blip r:embed="rId3"/>
          <a:stretch>
            <a:fillRect/>
          </a:stretch>
        </p:blipFill>
        <p:spPr>
          <a:xfrm>
            <a:off x="0" y="0"/>
            <a:ext cx="9152000" cy="5148000"/>
          </a:xfrm>
          <a:prstGeom prst="rect">
            <a:avLst/>
          </a:prstGeom>
        </p:spPr>
      </p:pic>
    </p:spTree>
    <p:extLst>
      <p:ext uri="{BB962C8B-B14F-4D97-AF65-F5344CB8AC3E}">
        <p14:creationId xmlns:p14="http://schemas.microsoft.com/office/powerpoint/2010/main" val="48062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1CF460-1968-3E23-2B9E-975590B0EA72}"/>
              </a:ext>
            </a:extLst>
          </p:cNvPr>
          <p:cNvSpPr txBox="1"/>
          <p:nvPr/>
        </p:nvSpPr>
        <p:spPr>
          <a:xfrm>
            <a:off x="0" y="0"/>
            <a:ext cx="9144000" cy="461665"/>
          </a:xfrm>
          <a:prstGeom prst="rect">
            <a:avLst/>
          </a:prstGeom>
          <a:noFill/>
        </p:spPr>
        <p:txBody>
          <a:bodyPr wrap="square" rtlCol="0">
            <a:spAutoFit/>
          </a:bodyPr>
          <a:lstStyle/>
          <a:p>
            <a:pPr algn="ctr"/>
            <a:r>
              <a:rPr lang="en-AU" sz="2400" dirty="0">
                <a:solidFill>
                  <a:srgbClr val="FFFF00"/>
                </a:solidFill>
                <a:latin typeface="Times New Roman" panose="02020603050405020304" pitchFamily="18" charset="0"/>
                <a:cs typeface="Times New Roman" panose="02020603050405020304" pitchFamily="18" charset="0"/>
              </a:rPr>
              <a:t>The Kingdom,      and Humble,  Dependent Faith</a:t>
            </a:r>
          </a:p>
        </p:txBody>
      </p:sp>
      <p:sp>
        <p:nvSpPr>
          <p:cNvPr id="7" name="TextBox 6">
            <a:extLst>
              <a:ext uri="{FF2B5EF4-FFF2-40B4-BE49-F238E27FC236}">
                <a16:creationId xmlns:a16="http://schemas.microsoft.com/office/drawing/2014/main" id="{2208D8C4-A9F2-E4ED-B74C-07444A701976}"/>
              </a:ext>
            </a:extLst>
          </p:cNvPr>
          <p:cNvSpPr txBox="1"/>
          <p:nvPr/>
        </p:nvSpPr>
        <p:spPr>
          <a:xfrm>
            <a:off x="397042" y="2464644"/>
            <a:ext cx="8728789" cy="1200329"/>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self-righteous deny their need of a Saviour.  Therefore not saved.</a:t>
            </a:r>
          </a:p>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Those who feel totally unworthy, cry out to God for mercy.</a:t>
            </a:r>
          </a:p>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Atoning mercy.  Jesus died to pay the penalty of our sins.</a:t>
            </a:r>
          </a:p>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When we humbly confess our sin and ask for mercy, we will be “justified” (acquitted).</a:t>
            </a:r>
          </a:p>
        </p:txBody>
      </p:sp>
      <p:sp>
        <p:nvSpPr>
          <p:cNvPr id="18" name="TextBox 17">
            <a:extLst>
              <a:ext uri="{FF2B5EF4-FFF2-40B4-BE49-F238E27FC236}">
                <a16:creationId xmlns:a16="http://schemas.microsoft.com/office/drawing/2014/main" id="{E7A4191D-B8D5-13F3-4385-5E180FD7C82D}"/>
              </a:ext>
            </a:extLst>
          </p:cNvPr>
          <p:cNvSpPr txBox="1"/>
          <p:nvPr/>
        </p:nvSpPr>
        <p:spPr>
          <a:xfrm>
            <a:off x="-6057" y="2142449"/>
            <a:ext cx="7363645"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1.  Salvation (being saved)</a:t>
            </a:r>
          </a:p>
        </p:txBody>
      </p:sp>
      <p:sp>
        <p:nvSpPr>
          <p:cNvPr id="2" name="TextBox 1">
            <a:extLst>
              <a:ext uri="{FF2B5EF4-FFF2-40B4-BE49-F238E27FC236}">
                <a16:creationId xmlns:a16="http://schemas.microsoft.com/office/drawing/2014/main" id="{D95B7508-C98F-8E23-25D6-5B35AA6C96A7}"/>
              </a:ext>
            </a:extLst>
          </p:cNvPr>
          <p:cNvSpPr txBox="1"/>
          <p:nvPr/>
        </p:nvSpPr>
        <p:spPr>
          <a:xfrm>
            <a:off x="6058" y="3615270"/>
            <a:ext cx="2725420"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2.  Humble Prayer</a:t>
            </a:r>
          </a:p>
        </p:txBody>
      </p:sp>
      <p:sp>
        <p:nvSpPr>
          <p:cNvPr id="3" name="TextBox 2">
            <a:extLst>
              <a:ext uri="{FF2B5EF4-FFF2-40B4-BE49-F238E27FC236}">
                <a16:creationId xmlns:a16="http://schemas.microsoft.com/office/drawing/2014/main" id="{56E27724-85A8-D74B-B010-DB3F54B0B100}"/>
              </a:ext>
            </a:extLst>
          </p:cNvPr>
          <p:cNvSpPr txBox="1"/>
          <p:nvPr/>
        </p:nvSpPr>
        <p:spPr>
          <a:xfrm>
            <a:off x="397042" y="3933125"/>
            <a:ext cx="8746958" cy="923330"/>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Sometimes we have a distorted view of ourselves.  </a:t>
            </a:r>
          </a:p>
          <a:p>
            <a:pPr marL="742950" lvl="1" indent="-285750">
              <a:buFont typeface="Courier New" panose="02070309020205020404" pitchFamily="49" charset="0"/>
              <a:buChar char="o"/>
            </a:pPr>
            <a:r>
              <a:rPr lang="en-AU" dirty="0">
                <a:solidFill>
                  <a:schemeClr val="bg1"/>
                </a:solidFill>
                <a:latin typeface="Times New Roman" panose="02020603050405020304" pitchFamily="18" charset="0"/>
                <a:cs typeface="Times New Roman" panose="02020603050405020304" pitchFamily="18" charset="0"/>
              </a:rPr>
              <a:t>Too low of a view (Fail to grasp our holiness through forgiveness);  or  </a:t>
            </a:r>
          </a:p>
          <a:p>
            <a:pPr marL="742950" lvl="1" indent="-285750">
              <a:buFont typeface="Courier New" panose="02070309020205020404" pitchFamily="49" charset="0"/>
              <a:buChar char="o"/>
            </a:pPr>
            <a:r>
              <a:rPr lang="en-AU" dirty="0">
                <a:solidFill>
                  <a:schemeClr val="bg1"/>
                </a:solidFill>
                <a:latin typeface="Times New Roman" panose="02020603050405020304" pitchFamily="18" charset="0"/>
                <a:cs typeface="Times New Roman" panose="02020603050405020304" pitchFamily="18" charset="0"/>
              </a:rPr>
              <a:t>Too high of a view  (</a:t>
            </a:r>
            <a:r>
              <a:rPr lang="en-AU" i="1" dirty="0">
                <a:solidFill>
                  <a:schemeClr val="bg1"/>
                </a:solidFill>
                <a:latin typeface="Times New Roman" panose="02020603050405020304" pitchFamily="18" charset="0"/>
                <a:cs typeface="Times New Roman" panose="02020603050405020304" pitchFamily="18" charset="0"/>
              </a:rPr>
              <a:t>“I am righteous and others are sinners”</a:t>
            </a:r>
            <a:r>
              <a:rPr lang="en-AU" dirty="0">
                <a:solidFill>
                  <a:schemeClr val="bg1"/>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81150C5-E0FC-4653-6B4C-F534D9C87D20}"/>
              </a:ext>
            </a:extLst>
          </p:cNvPr>
          <p:cNvSpPr txBox="1"/>
          <p:nvPr/>
        </p:nvSpPr>
        <p:spPr>
          <a:xfrm>
            <a:off x="-6057" y="328072"/>
            <a:ext cx="2028635"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The Pharisee</a:t>
            </a:r>
          </a:p>
        </p:txBody>
      </p:sp>
      <p:sp>
        <p:nvSpPr>
          <p:cNvPr id="8" name="TextBox 7">
            <a:extLst>
              <a:ext uri="{FF2B5EF4-FFF2-40B4-BE49-F238E27FC236}">
                <a16:creationId xmlns:a16="http://schemas.microsoft.com/office/drawing/2014/main" id="{19EA673E-B2D1-5D61-CC6F-2F16244AC816}"/>
              </a:ext>
            </a:extLst>
          </p:cNvPr>
          <p:cNvSpPr txBox="1"/>
          <p:nvPr/>
        </p:nvSpPr>
        <p:spPr>
          <a:xfrm>
            <a:off x="6057" y="1180639"/>
            <a:ext cx="2500974" cy="400110"/>
          </a:xfrm>
          <a:prstGeom prst="rect">
            <a:avLst/>
          </a:prstGeom>
          <a:noFill/>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The Tax Collector</a:t>
            </a:r>
          </a:p>
        </p:txBody>
      </p:sp>
      <p:sp>
        <p:nvSpPr>
          <p:cNvPr id="10" name="TextBox 9">
            <a:extLst>
              <a:ext uri="{FF2B5EF4-FFF2-40B4-BE49-F238E27FC236}">
                <a16:creationId xmlns:a16="http://schemas.microsoft.com/office/drawing/2014/main" id="{160FF125-F816-7F7E-FEAC-0087262B4BAD}"/>
              </a:ext>
            </a:extLst>
          </p:cNvPr>
          <p:cNvSpPr txBox="1"/>
          <p:nvPr/>
        </p:nvSpPr>
        <p:spPr>
          <a:xfrm>
            <a:off x="1445171" y="391220"/>
            <a:ext cx="7680660" cy="369332"/>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Devoutly committed to good morals and the keeping of God’s Law</a:t>
            </a:r>
          </a:p>
        </p:txBody>
      </p:sp>
      <p:sp>
        <p:nvSpPr>
          <p:cNvPr id="9" name="TextBox 8">
            <a:extLst>
              <a:ext uri="{FF2B5EF4-FFF2-40B4-BE49-F238E27FC236}">
                <a16:creationId xmlns:a16="http://schemas.microsoft.com/office/drawing/2014/main" id="{122EABEF-D8ED-3F59-A9FC-D2ED8F989CA6}"/>
              </a:ext>
            </a:extLst>
          </p:cNvPr>
          <p:cNvSpPr txBox="1"/>
          <p:nvPr/>
        </p:nvSpPr>
        <p:spPr>
          <a:xfrm>
            <a:off x="2100863" y="1180639"/>
            <a:ext cx="7037080" cy="369332"/>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 profession known for their greed and for working with the enemy.</a:t>
            </a:r>
          </a:p>
        </p:txBody>
      </p:sp>
      <p:sp>
        <p:nvSpPr>
          <p:cNvPr id="11" name="TextBox 10">
            <a:extLst>
              <a:ext uri="{FF2B5EF4-FFF2-40B4-BE49-F238E27FC236}">
                <a16:creationId xmlns:a16="http://schemas.microsoft.com/office/drawing/2014/main" id="{5CC74730-325D-6ECD-47A3-B11FB8C7AB37}"/>
              </a:ext>
            </a:extLst>
          </p:cNvPr>
          <p:cNvSpPr txBox="1"/>
          <p:nvPr/>
        </p:nvSpPr>
        <p:spPr>
          <a:xfrm>
            <a:off x="440534" y="667946"/>
            <a:ext cx="7680660" cy="646331"/>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Prayed about himself.  “I am wonderful and righteous”. </a:t>
            </a:r>
          </a:p>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Saw sin in others, but not in himself.</a:t>
            </a:r>
          </a:p>
        </p:txBody>
      </p:sp>
      <p:sp>
        <p:nvSpPr>
          <p:cNvPr id="12" name="TextBox 11">
            <a:extLst>
              <a:ext uri="{FF2B5EF4-FFF2-40B4-BE49-F238E27FC236}">
                <a16:creationId xmlns:a16="http://schemas.microsoft.com/office/drawing/2014/main" id="{6E23D91B-C9A3-92F6-AAF7-ED6810B78B3E}"/>
              </a:ext>
            </a:extLst>
          </p:cNvPr>
          <p:cNvSpPr txBox="1"/>
          <p:nvPr/>
        </p:nvSpPr>
        <p:spPr>
          <a:xfrm>
            <a:off x="308158" y="1499476"/>
            <a:ext cx="8835842" cy="646331"/>
          </a:xfrm>
          <a:prstGeom prst="rect">
            <a:avLst/>
          </a:prstGeom>
          <a:noFill/>
        </p:spPr>
        <p:txBody>
          <a:bodyPr wrap="square" rtlCol="0">
            <a:spAutoFit/>
          </a:bodyPr>
          <a:lstStyle/>
          <a:p>
            <a:pPr marL="179388" indent="-179388" algn="l">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Stood far off.  Aware of sin – felt unworthy to come into the presence of  Holy God.</a:t>
            </a:r>
          </a:p>
          <a:p>
            <a:pPr marL="179388" indent="-179388" algn="l">
              <a:buFont typeface="Arial" panose="020B0604020202020204" pitchFamily="34" charset="0"/>
              <a:buChar char="•"/>
            </a:pPr>
            <a:r>
              <a:rPr lang="en-AU" i="1" dirty="0">
                <a:solidFill>
                  <a:schemeClr val="bg1"/>
                </a:solidFill>
                <a:latin typeface="Times New Roman" panose="02020603050405020304" pitchFamily="18" charset="0"/>
                <a:cs typeface="Times New Roman" panose="02020603050405020304" pitchFamily="18" charset="0"/>
              </a:rPr>
              <a:t>“God, be merciful to me, a sinner.”</a:t>
            </a:r>
          </a:p>
        </p:txBody>
      </p:sp>
      <p:sp>
        <p:nvSpPr>
          <p:cNvPr id="13" name="TextBox 12">
            <a:extLst>
              <a:ext uri="{FF2B5EF4-FFF2-40B4-BE49-F238E27FC236}">
                <a16:creationId xmlns:a16="http://schemas.microsoft.com/office/drawing/2014/main" id="{E714E6CC-585D-6BBB-F684-8E2985671071}"/>
              </a:ext>
            </a:extLst>
          </p:cNvPr>
          <p:cNvSpPr txBox="1"/>
          <p:nvPr/>
        </p:nvSpPr>
        <p:spPr>
          <a:xfrm>
            <a:off x="3051381" y="3614383"/>
            <a:ext cx="3876958" cy="369332"/>
          </a:xfrm>
          <a:prstGeom prst="rect">
            <a:avLst/>
          </a:prstGeom>
          <a:noFill/>
          <a:ln>
            <a:solidFill>
              <a:schemeClr val="bg1"/>
            </a:solidFill>
          </a:ln>
        </p:spPr>
        <p:txBody>
          <a:bodyPr wrap="square" rtlCol="0">
            <a:spAutoFit/>
          </a:bodyPr>
          <a:lstStyle/>
          <a:p>
            <a:r>
              <a:rPr lang="en-AU" dirty="0">
                <a:solidFill>
                  <a:srgbClr val="FFFF00"/>
                </a:solidFill>
                <a:latin typeface="Times New Roman" panose="02020603050405020304" pitchFamily="18" charset="0"/>
                <a:cs typeface="Times New Roman" panose="02020603050405020304" pitchFamily="18" charset="0"/>
              </a:rPr>
              <a:t>Christian prayer requires bold humility.</a:t>
            </a:r>
          </a:p>
        </p:txBody>
      </p:sp>
      <p:sp>
        <p:nvSpPr>
          <p:cNvPr id="14" name="TextBox 13">
            <a:extLst>
              <a:ext uri="{FF2B5EF4-FFF2-40B4-BE49-F238E27FC236}">
                <a16:creationId xmlns:a16="http://schemas.microsoft.com/office/drawing/2014/main" id="{D2A994A3-B5F6-C4D3-0F5D-D302EE63E19E}"/>
              </a:ext>
            </a:extLst>
          </p:cNvPr>
          <p:cNvSpPr txBox="1"/>
          <p:nvPr/>
        </p:nvSpPr>
        <p:spPr>
          <a:xfrm>
            <a:off x="1811215" y="4898947"/>
            <a:ext cx="5257800" cy="707886"/>
          </a:xfrm>
          <a:prstGeom prst="rect">
            <a:avLst/>
          </a:prstGeom>
          <a:noFill/>
        </p:spPr>
        <p:txBody>
          <a:bodyPr wrap="square" rtlCol="0">
            <a:spAutoFit/>
          </a:bodyPr>
          <a:lstStyle/>
          <a:p>
            <a:pPr algn="ctr"/>
            <a:r>
              <a:rPr lang="en-AU" sz="2000" dirty="0">
                <a:solidFill>
                  <a:srgbClr val="FFFF00"/>
                </a:solidFill>
                <a:latin typeface="Times New Roman" panose="02020603050405020304" pitchFamily="18" charset="0"/>
                <a:cs typeface="Times New Roman" panose="02020603050405020304" pitchFamily="18" charset="0"/>
              </a:rPr>
              <a:t>As an infant is totally dependent on its parents, </a:t>
            </a:r>
          </a:p>
          <a:p>
            <a:pPr algn="ctr"/>
            <a:r>
              <a:rPr lang="en-AU" sz="2000" dirty="0">
                <a:solidFill>
                  <a:srgbClr val="FFFF00"/>
                </a:solidFill>
                <a:latin typeface="Times New Roman" panose="02020603050405020304" pitchFamily="18" charset="0"/>
                <a:cs typeface="Times New Roman" panose="02020603050405020304" pitchFamily="18" charset="0"/>
              </a:rPr>
              <a:t>we are totally dependent on our Heavenly Father.</a:t>
            </a:r>
          </a:p>
        </p:txBody>
      </p:sp>
    </p:spTree>
    <p:extLst>
      <p:ext uri="{BB962C8B-B14F-4D97-AF65-F5344CB8AC3E}">
        <p14:creationId xmlns:p14="http://schemas.microsoft.com/office/powerpoint/2010/main" val="19847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8" grpId="0"/>
      <p:bldP spid="2" grpId="0"/>
      <p:bldP spid="3" grpId="0" uiExpand="1" build="p" bldLvl="2"/>
      <p:bldP spid="12" grpId="0" uiExpand="1" build="p"/>
      <p:bldP spid="13" grpId="0" animBg="1"/>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solidFill>
              <a:schemeClr val="bg1"/>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2666</TotalTime>
  <Words>635</Words>
  <Application>Microsoft Macintosh PowerPoint</Application>
  <PresentationFormat>On-screen Show (16:10)</PresentationFormat>
  <Paragraphs>52</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Comic Sans MS</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Brumpton</dc:creator>
  <cp:lastModifiedBy>Michael Brumpton</cp:lastModifiedBy>
  <cp:revision>79</cp:revision>
  <cp:lastPrinted>2024-10-11T06:43:44Z</cp:lastPrinted>
  <dcterms:created xsi:type="dcterms:W3CDTF">2024-07-12T04:24:48Z</dcterms:created>
  <dcterms:modified xsi:type="dcterms:W3CDTF">2024-10-11T06:46:49Z</dcterms:modified>
</cp:coreProperties>
</file>